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5" r:id="rId1"/>
  </p:sldMasterIdLst>
  <p:notesMasterIdLst>
    <p:notesMasterId r:id="rId15"/>
  </p:notesMasterIdLst>
  <p:sldIdLst>
    <p:sldId id="262" r:id="rId2"/>
    <p:sldId id="261" r:id="rId3"/>
    <p:sldId id="263" r:id="rId4"/>
    <p:sldId id="256" r:id="rId5"/>
    <p:sldId id="273" r:id="rId6"/>
    <p:sldId id="274" r:id="rId7"/>
    <p:sldId id="270" r:id="rId8"/>
    <p:sldId id="265" r:id="rId9"/>
    <p:sldId id="275" r:id="rId10"/>
    <p:sldId id="276" r:id="rId11"/>
    <p:sldId id="267" r:id="rId12"/>
    <p:sldId id="268" r:id="rId13"/>
    <p:sldId id="269" r:id="rId14"/>
  </p:sldIdLst>
  <p:sldSz cx="12192000" cy="6858000"/>
  <p:notesSz cx="6858000" cy="9144000"/>
  <p:embeddedFontLst>
    <p:embeddedFont>
      <p:font typeface="Baskerville Old Face" panose="02020602080505020303" pitchFamily="18" charset="0"/>
      <p:regular r:id="rId16"/>
    </p:embeddedFont>
    <p:embeddedFont>
      <p:font typeface="Bell MT" panose="02020503060305020303" pitchFamily="18" charset="0"/>
      <p:regular r:id="rId17"/>
      <p:bold r:id="rId18"/>
      <p:italic r:id="rId19"/>
    </p:embeddedFont>
    <p:embeddedFont>
      <p:font typeface="Californian FB" panose="0207040306080B030204" pitchFamily="18" charset="0"/>
      <p:regular r:id="rId20"/>
      <p:bold r:id="rId21"/>
      <p:italic r:id="rId22"/>
    </p:embeddedFont>
    <p:embeddedFont>
      <p:font typeface="Calisto MT" panose="02040603050505030304" pitchFamily="18" charset="0"/>
      <p:regular r:id="rId23"/>
      <p:bold r:id="rId24"/>
      <p:italic r:id="rId25"/>
      <p:boldItalic r:id="rId26"/>
    </p:embeddedFont>
    <p:embeddedFont>
      <p:font typeface="Castellar" panose="020A0402060406010301" pitchFamily="18" charset="0"/>
      <p:regular r:id="rId27"/>
    </p:embeddedFont>
    <p:embeddedFont>
      <p:font typeface="Centaur" panose="02030504050205020304" pitchFamily="18" charset="0"/>
      <p:regular r:id="rId28"/>
    </p:embeddedFont>
    <p:embeddedFont>
      <p:font typeface="Garamond" panose="02020404030301010803" pitchFamily="18" charset="0"/>
      <p:regular r:id="rId29"/>
      <p:bold r:id="rId30"/>
      <p:italic r:id="rId31"/>
    </p:embeddedFont>
    <p:embeddedFont>
      <p:font typeface="Tw Cen MT" panose="020B0602020104020603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8" roundtripDataSignature="AMtx7mhE0NQHEG4nlRWmX2/3YD/JNeTV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78" Type="http://customschemas.google.com/relationships/presentationmetadata" Target="meta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7.xml"/><Relationship Id="rId80" Type="http://schemas.openxmlformats.org/officeDocument/2006/relationships/viewProps" Target="viewProps.xml"/><Relationship Id="rId3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0851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" name="Google Shape;5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810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8744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36561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769273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94187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18631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121480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51138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9089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872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19241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67591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20254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6422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17412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28571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0119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3998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html/default.asp" TargetMode="External"/><Relationship Id="rId2" Type="http://schemas.openxmlformats.org/officeDocument/2006/relationships/hyperlink" Target="https://en.wikipedia.org/wiki/HTML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4C2AB8-D704-F166-067C-6324F50BB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7E2DDF-4097-012F-4818-E3837B5D19E9}"/>
              </a:ext>
            </a:extLst>
          </p:cNvPr>
          <p:cNvSpPr txBox="1"/>
          <p:nvPr/>
        </p:nvSpPr>
        <p:spPr>
          <a:xfrm>
            <a:off x="4940095" y="51685"/>
            <a:ext cx="2311810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4400" b="1" dirty="0">
                <a:ln w="0">
                  <a:solidFill>
                    <a:schemeClr val="bg2">
                      <a:lumMod val="60000"/>
                      <a:lumOff val="40000"/>
                    </a:schemeClr>
                  </a:solidFill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Californian FB" panose="0207040306080B030204" pitchFamily="18" charset="0"/>
              </a:rPr>
              <a:t>Spendify</a:t>
            </a:r>
            <a:endParaRPr lang="en-IN" sz="4400" b="1" dirty="0">
              <a:ln w="0">
                <a:solidFill>
                  <a:schemeClr val="bg2">
                    <a:lumMod val="60000"/>
                    <a:lumOff val="40000"/>
                  </a:schemeClr>
                </a:solidFill>
              </a:ln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374DE9-D411-725B-76D8-BFEE7803B1F4}"/>
              </a:ext>
            </a:extLst>
          </p:cNvPr>
          <p:cNvSpPr txBox="1"/>
          <p:nvPr/>
        </p:nvSpPr>
        <p:spPr>
          <a:xfrm>
            <a:off x="1538748" y="821126"/>
            <a:ext cx="9114504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ell MT" panose="02020503060305020303" pitchFamily="18" charset="0"/>
              </a:rPr>
              <a:t>This Project &amp; Presentation is for partial fulfilment of </a:t>
            </a:r>
          </a:p>
          <a:p>
            <a:pPr algn="ctr"/>
            <a:r>
              <a:rPr lang="en-US" sz="20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ell MT" panose="02020503060305020303" pitchFamily="18" charset="0"/>
              </a:rPr>
              <a:t>Front End Eng</a:t>
            </a:r>
            <a:r>
              <a:rPr lang="en-US" sz="20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ell MT" panose="02020503060305020303" pitchFamily="18" charset="0"/>
              </a:rPr>
              <a:t>ineering - II</a:t>
            </a:r>
            <a:r>
              <a:rPr lang="en-US" sz="2000" dirty="0">
                <a:solidFill>
                  <a:schemeClr val="tx1"/>
                </a:solidFill>
                <a:latin typeface="Centaur" panose="02030504050205020304" pitchFamily="18" charset="0"/>
              </a:rPr>
              <a:t>(22</a:t>
            </a:r>
            <a:r>
              <a:rPr lang="en-US" sz="2000" dirty="0">
                <a:latin typeface="Centaur" panose="02030504050205020304" pitchFamily="18" charset="0"/>
              </a:rPr>
              <a:t>CS004</a:t>
            </a:r>
            <a:r>
              <a:rPr lang="en-US" sz="2000" dirty="0">
                <a:solidFill>
                  <a:schemeClr val="tx1"/>
                </a:solidFill>
                <a:latin typeface="Centaur" panose="02030504050205020304" pitchFamily="18" charset="0"/>
              </a:rPr>
              <a:t>)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sz="100" dirty="0"/>
          </a:p>
          <a:p>
            <a:pPr algn="ctr"/>
            <a:endParaRPr lang="en-US" sz="100" dirty="0"/>
          </a:p>
          <a:p>
            <a:pPr algn="ctr"/>
            <a:endParaRPr lang="en-US" sz="100" dirty="0"/>
          </a:p>
          <a:p>
            <a:pPr marL="342900" indent="-342900" algn="ctr"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2400" u="sng" dirty="0">
              <a:latin typeface="Centaur" panose="02030504050205020304" pitchFamily="18" charset="0"/>
            </a:endParaRPr>
          </a:p>
          <a:p>
            <a:pPr marL="342900" indent="-342900" algn="ctr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u="sng" dirty="0">
                <a:latin typeface="Centaur" panose="02030504050205020304" pitchFamily="18" charset="0"/>
              </a:rPr>
              <a:t>Submitted By</a:t>
            </a:r>
          </a:p>
          <a:p>
            <a:pPr algn="ctr"/>
            <a:r>
              <a:rPr lang="en-US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aramond" panose="02020404030301010803" pitchFamily="18" charset="0"/>
              </a:rPr>
              <a:t>    </a:t>
            </a:r>
            <a:r>
              <a:rPr lang="en-US" sz="2400" b="1" u="sng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aramond" panose="02020404030301010803" pitchFamily="18" charset="0"/>
              </a:rPr>
              <a:t>CSE-G30/T07</a:t>
            </a: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Kushagra Juneja (2210990533)</a:t>
            </a:r>
            <a:endParaRPr lang="en-IN" sz="2000" dirty="0">
              <a:solidFill>
                <a:srgbClr val="FF0000"/>
              </a:solidFill>
              <a:latin typeface="Garamond" panose="02020404030301010803" pitchFamily="18" charset="0"/>
            </a:endParaRP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Keshav Gupta (2210990505)</a:t>
            </a: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Lisha Goel (2210990542)</a:t>
            </a:r>
          </a:p>
          <a:p>
            <a:pPr algn="ctr"/>
            <a:endParaRPr lang="en-US" sz="2400" u="sng" dirty="0">
              <a:latin typeface="Centaur" panose="02030504050205020304" pitchFamily="18" charset="0"/>
            </a:endParaRPr>
          </a:p>
          <a:p>
            <a:pPr algn="ctr"/>
            <a:endParaRPr lang="en-US" sz="2400" u="sng" dirty="0">
              <a:latin typeface="Centaur" panose="02030504050205020304" pitchFamily="18" charset="0"/>
            </a:endParaRPr>
          </a:p>
          <a:p>
            <a:pPr marL="342900" indent="-342900" algn="ctr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400" u="sng" dirty="0">
                <a:latin typeface="Centaur" panose="02030504050205020304" pitchFamily="18" charset="0"/>
              </a:rPr>
              <a:t>Presented To</a:t>
            </a:r>
          </a:p>
          <a:p>
            <a:pPr algn="ctr"/>
            <a:r>
              <a:rPr lang="en-US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aur" panose="02030504050205020304" pitchFamily="18" charset="0"/>
              </a:rPr>
              <a:t>    Mr. Vikas Patel</a:t>
            </a:r>
            <a:endParaRPr lang="en-US" sz="2400" dirty="0">
              <a:latin typeface="Centaur" panose="02030504050205020304" pitchFamily="18" charset="0"/>
            </a:endParaRPr>
          </a:p>
          <a:p>
            <a:pPr algn="ctr"/>
            <a:endParaRPr lang="en-US" sz="2400" dirty="0">
              <a:latin typeface="Centaur" panose="02030504050205020304" pitchFamily="18" charset="0"/>
            </a:endParaRPr>
          </a:p>
          <a:p>
            <a:pPr algn="ctr"/>
            <a:endParaRPr lang="en-US" sz="2400" dirty="0">
              <a:latin typeface="Centaur" panose="02030504050205020304" pitchFamily="18" charset="0"/>
            </a:endParaRPr>
          </a:p>
          <a:p>
            <a:pPr algn="ctr"/>
            <a:r>
              <a:rPr lang="en-US" sz="1600" dirty="0"/>
              <a:t>Department of Computer Science and Engineering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Chitkara University, Punjab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4B5680-99FF-1D9B-0FA8-203383F01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" y="-1815"/>
            <a:ext cx="1489439" cy="106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61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28ECC2-6F04-75DD-7F0B-432519B77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Picture 3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D4118D82-8EBF-63A2-E3E8-17BA391E89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50" b="5234"/>
          <a:stretch/>
        </p:blipFill>
        <p:spPr>
          <a:xfrm>
            <a:off x="877044" y="1059425"/>
            <a:ext cx="10464981" cy="475144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D504CA-2546-8773-5DD2-9420FA7DC831}"/>
              </a:ext>
            </a:extLst>
          </p:cNvPr>
          <p:cNvSpPr txBox="1"/>
          <p:nvPr/>
        </p:nvSpPr>
        <p:spPr>
          <a:xfrm>
            <a:off x="3779675" y="266232"/>
            <a:ext cx="4630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OUTPUT</a:t>
            </a:r>
            <a:endParaRPr lang="en-IN" sz="2800" u="sng" dirty="0"/>
          </a:p>
        </p:txBody>
      </p:sp>
    </p:spTree>
    <p:extLst>
      <p:ext uri="{BB962C8B-B14F-4D97-AF65-F5344CB8AC3E}">
        <p14:creationId xmlns:p14="http://schemas.microsoft.com/office/powerpoint/2010/main" val="596556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656C7F-6E79-4C77-D5C9-452524EE2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A9A507-489F-2464-AAC5-C94EE74FD270}"/>
              </a:ext>
            </a:extLst>
          </p:cNvPr>
          <p:cNvSpPr txBox="1"/>
          <p:nvPr/>
        </p:nvSpPr>
        <p:spPr>
          <a:xfrm>
            <a:off x="2448231" y="167911"/>
            <a:ext cx="729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CONCLUSION With future scope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807B58-7DF5-06BD-6218-E43672CCA392}"/>
              </a:ext>
            </a:extLst>
          </p:cNvPr>
          <p:cNvSpPr txBox="1"/>
          <p:nvPr/>
        </p:nvSpPr>
        <p:spPr>
          <a:xfrm>
            <a:off x="1440423" y="1515608"/>
            <a:ext cx="931114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Multi-user login capabilities, allowing friends or business partners to collaborate on expense tracking.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Integration of a bill-splitting feature.</a:t>
            </a:r>
          </a:p>
          <a:p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Enhance the visualization of financial data by introducing expenditure graphs.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Improve the categorization system by allowing users to categorize expenses based on specific date ranges.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Developing a mobile application.</a:t>
            </a:r>
          </a:p>
        </p:txBody>
      </p:sp>
    </p:spTree>
    <p:extLst>
      <p:ext uri="{BB962C8B-B14F-4D97-AF65-F5344CB8AC3E}">
        <p14:creationId xmlns:p14="http://schemas.microsoft.com/office/powerpoint/2010/main" val="3109032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899DB4-E05E-8F7B-E410-8C82A7873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BCDB74-619E-7C69-7B3B-2CA9137E5E18}"/>
              </a:ext>
            </a:extLst>
          </p:cNvPr>
          <p:cNvSpPr txBox="1"/>
          <p:nvPr/>
        </p:nvSpPr>
        <p:spPr>
          <a:xfrm>
            <a:off x="3534697" y="236735"/>
            <a:ext cx="51226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BIBLIOGRAPHY</a:t>
            </a:r>
            <a:endParaRPr lang="en-IN" sz="2800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7C2BDB-87FA-5DDB-C4D2-F7DDCE873C16}"/>
              </a:ext>
            </a:extLst>
          </p:cNvPr>
          <p:cNvSpPr txBox="1"/>
          <p:nvPr/>
        </p:nvSpPr>
        <p:spPr>
          <a:xfrm>
            <a:off x="1540391" y="1601782"/>
            <a:ext cx="9111218" cy="114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  <a:cs typeface="Kokila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https://en.wikipedia.org/wiki/HTML</a:t>
            </a:r>
            <a:endParaRPr lang="en-IN" sz="2400" dirty="0">
              <a:solidFill>
                <a:schemeClr val="tx2">
                  <a:lumMod val="40000"/>
                  <a:lumOff val="6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  <a:cs typeface="Kokila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  <a:cs typeface="Kokila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https://www.w3schools.com/html/default.asp</a:t>
            </a:r>
            <a:endParaRPr lang="en-IN" sz="2400" dirty="0">
              <a:solidFill>
                <a:schemeClr val="tx2">
                  <a:lumMod val="40000"/>
                  <a:lumOff val="6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  <a:cs typeface="Kokil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340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1FCC9-E86E-F66E-CB03-4E498AABE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BBA89A-B18C-EE0C-7868-1B69C844EC32}"/>
              </a:ext>
            </a:extLst>
          </p:cNvPr>
          <p:cNvSpPr txBox="1"/>
          <p:nvPr/>
        </p:nvSpPr>
        <p:spPr>
          <a:xfrm>
            <a:off x="3438831" y="1455174"/>
            <a:ext cx="5314335" cy="1015663"/>
          </a:xfrm>
          <a:prstGeom prst="rect">
            <a:avLst/>
          </a:prstGeom>
          <a:noFill/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IN" sz="6000" u="sng" dirty="0">
                <a:ln w="0">
                  <a:noFill/>
                </a:ln>
                <a:solidFill>
                  <a:schemeClr val="bg2">
                    <a:lumMod val="40000"/>
                    <a:lumOff val="6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Calisto MT" panose="02040603050505030304" pitchFamily="18" charset="0"/>
              </a:rPr>
              <a:t>THANK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FE1B11-C53A-EED8-1946-3CF5FD4FB271}"/>
              </a:ext>
            </a:extLst>
          </p:cNvPr>
          <p:cNvSpPr txBox="1"/>
          <p:nvPr/>
        </p:nvSpPr>
        <p:spPr>
          <a:xfrm>
            <a:off x="2895599" y="3429000"/>
            <a:ext cx="640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From :-</a:t>
            </a: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Kushagra Juneja (2210990533)</a:t>
            </a:r>
            <a:endParaRPr lang="en-IN" sz="2000" dirty="0">
              <a:solidFill>
                <a:srgbClr val="FF0000"/>
              </a:solidFill>
              <a:latin typeface="Garamond" panose="02020404030301010803" pitchFamily="18" charset="0"/>
            </a:endParaRP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Keshav Gupta (2210990505)</a:t>
            </a:r>
          </a:p>
          <a:p>
            <a:pPr algn="ctr"/>
            <a:r>
              <a:rPr lang="en-IN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aramond" panose="02020404030301010803" pitchFamily="18" charset="0"/>
              </a:rPr>
              <a:t>Lisha Goel (2210990542)</a:t>
            </a:r>
          </a:p>
        </p:txBody>
      </p:sp>
    </p:spTree>
    <p:extLst>
      <p:ext uri="{BB962C8B-B14F-4D97-AF65-F5344CB8AC3E}">
        <p14:creationId xmlns:p14="http://schemas.microsoft.com/office/powerpoint/2010/main" val="4086666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2DCAC-70C8-48DC-C974-BA246CB8B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D3D5C8-E087-A7B7-B3EE-1878AEC8038C}"/>
              </a:ext>
            </a:extLst>
          </p:cNvPr>
          <p:cNvSpPr txBox="1"/>
          <p:nvPr/>
        </p:nvSpPr>
        <p:spPr>
          <a:xfrm>
            <a:off x="3255705" y="269189"/>
            <a:ext cx="5680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TABLE OF CONTENT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54B67F-F1E6-64E5-7542-5152234F4038}"/>
              </a:ext>
            </a:extLst>
          </p:cNvPr>
          <p:cNvSpPr txBox="1"/>
          <p:nvPr/>
        </p:nvSpPr>
        <p:spPr>
          <a:xfrm>
            <a:off x="2266333" y="1505445"/>
            <a:ext cx="7993626" cy="389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 INTRODUCTION</a:t>
            </a:r>
            <a:endParaRPr lang="en-US" dirty="0">
              <a:latin typeface="+mn-lt"/>
              <a:cs typeface="Gill Sans Light" panose="020B0302020104020203" pitchFamily="34" charset="-79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cs typeface="Gill Sans Light" panose="020B0302020104020203" pitchFamily="34" charset="-79"/>
              </a:rPr>
              <a:t>TECHNICAL DETAILS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cs typeface="Gill Sans Light" panose="020B0302020104020203" pitchFamily="34" charset="-79"/>
              </a:rPr>
              <a:t>KEY FEATURES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cs typeface="Gill Sans Light" panose="020B0302020104020203" pitchFamily="34" charset="-79"/>
              </a:rPr>
              <a:t>PROJECT HIGHLIGHTS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FUTURE SCOPE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CONCLUSION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441879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B09BF1-7FD5-FFD6-4A4C-A0AFB0D59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A11DBB-83C6-B92B-0194-987EB99AADAF}"/>
              </a:ext>
            </a:extLst>
          </p:cNvPr>
          <p:cNvSpPr txBox="1"/>
          <p:nvPr/>
        </p:nvSpPr>
        <p:spPr>
          <a:xfrm>
            <a:off x="4257367" y="295729"/>
            <a:ext cx="3677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INTRODUCTION</a:t>
            </a:r>
            <a:endParaRPr lang="en-IN" sz="2800" u="sng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3CD0DE-ED1F-7136-7C00-64149C8980B5}"/>
              </a:ext>
            </a:extLst>
          </p:cNvPr>
          <p:cNvSpPr txBox="1"/>
          <p:nvPr/>
        </p:nvSpPr>
        <p:spPr>
          <a:xfrm>
            <a:off x="1391263" y="1600706"/>
            <a:ext cx="94094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“</a:t>
            </a: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Spendify</a:t>
            </a:r>
            <a:r>
              <a:rPr lang="en-US" sz="2400" b="0" i="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” is an expense tracker website designed to help users manage their daily expenditure more efficiently.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The website provides a user-friendly interface for users to manage all aspects of their expenditure, including categorizing the spent money and knowing the left balance.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Spendify's primary features include categorizing the spent money in a tabular form, enabling users to set budget limits and making money handling easier.</a:t>
            </a:r>
            <a:endParaRPr lang="en-IN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143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C67E819-223F-2731-7058-7C90C3A572F8}"/>
              </a:ext>
            </a:extLst>
          </p:cNvPr>
          <p:cNvSpPr/>
          <p:nvPr/>
        </p:nvSpPr>
        <p:spPr>
          <a:xfrm>
            <a:off x="4557252" y="1379890"/>
            <a:ext cx="307749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fornian FB" panose="0207040306080B030204" pitchFamily="18" charset="0"/>
              </a:rPr>
              <a:t>Spendify</a:t>
            </a:r>
            <a:endParaRPr lang="en-IN" sz="5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31DFF-148B-6803-4970-8B3C072096E8}"/>
              </a:ext>
            </a:extLst>
          </p:cNvPr>
          <p:cNvSpPr txBox="1"/>
          <p:nvPr/>
        </p:nvSpPr>
        <p:spPr>
          <a:xfrm>
            <a:off x="10382865" y="548024"/>
            <a:ext cx="796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3</a:t>
            </a:r>
          </a:p>
        </p:txBody>
      </p:sp>
      <p:pic>
        <p:nvPicPr>
          <p:cNvPr id="6" name="Picture 5" descr="A red and white logo&#10;&#10;Description automatically generated">
            <a:extLst>
              <a:ext uri="{FF2B5EF4-FFF2-40B4-BE49-F238E27FC236}">
                <a16:creationId xmlns:a16="http://schemas.microsoft.com/office/drawing/2014/main" id="{BD8E6224-7B80-5FCA-E2A9-BAFA232F2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1725" y="2635063"/>
            <a:ext cx="2428550" cy="24285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8EA820-0B14-EB63-AB86-41CD9AD43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306486-CF9D-298B-D758-9A543077181D}"/>
              </a:ext>
            </a:extLst>
          </p:cNvPr>
          <p:cNvSpPr txBox="1"/>
          <p:nvPr/>
        </p:nvSpPr>
        <p:spPr>
          <a:xfrm>
            <a:off x="3792380" y="329474"/>
            <a:ext cx="4257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Technical Details</a:t>
            </a:r>
            <a:endParaRPr lang="en-IN" sz="2800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8E0B22-1249-CA78-5200-7FC04CDD3C0A}"/>
              </a:ext>
            </a:extLst>
          </p:cNvPr>
          <p:cNvSpPr txBox="1"/>
          <p:nvPr/>
        </p:nvSpPr>
        <p:spPr>
          <a:xfrm>
            <a:off x="1503521" y="1265547"/>
            <a:ext cx="900716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HTML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The Hypertext Markup Language or HTML is standard markup language for documents designed to be displayed in a web browser.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CSS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CSS or cascading style sheets is used for styling and formatting HTML documents. It is used to define styles for HTML elements such as fonts, colors, spacing and layout.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JavaScript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JavaScript is a programming language used to add interactivity and functionality to websites. It is commonly used to create dynamic effects, responsive and interactive web pages.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Visual Studio Code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Visual studio code is a free and open-source code editor developed by Microsoft and is designed for building and debugging web and cloud applications.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1900" b="1" u="sng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Bootstrap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</a:t>
            </a:r>
            <a:r>
              <a:rPr lang="en-US" sz="1900" b="1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Bootstrap is a p</a:t>
            </a:r>
            <a:r>
              <a:rPr lang="en-US" sz="1900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askerville Old Face" panose="02020602080505020303" pitchFamily="18" charset="0"/>
              </a:rPr>
              <a:t>owerful, extensible, and feature-packed frontend toolkit.</a:t>
            </a:r>
            <a:endParaRPr lang="en-IN" sz="1900" dirty="0"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11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5C2B38-110B-884A-25E5-7E9EEA9D0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406BCC-1BD0-2777-54AD-09B67A84B44E}"/>
              </a:ext>
            </a:extLst>
          </p:cNvPr>
          <p:cNvSpPr txBox="1"/>
          <p:nvPr/>
        </p:nvSpPr>
        <p:spPr>
          <a:xfrm>
            <a:off x="3993941" y="295729"/>
            <a:ext cx="3854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Key features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562E20-EF48-0726-5601-FF6F43A0F054}"/>
              </a:ext>
            </a:extLst>
          </p:cNvPr>
          <p:cNvSpPr txBox="1"/>
          <p:nvPr/>
        </p:nvSpPr>
        <p:spPr>
          <a:xfrm>
            <a:off x="1326536" y="1206026"/>
            <a:ext cx="969624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EXPENSE TRACKING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“Spendify” is an expense tracking website. It is an online platform designed to help users manage their expenditure more efficiently.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b="1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ell MT" panose="0202050306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ACCESSIBILITY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This expense tracking website, Spendify, provides users with a comprehensive toolset to help them manage their finances.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b="1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ell MT" panose="0202050306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EFFICIENT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Very few resources are required to store and run the webpage.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b="1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ell MT" panose="0202050306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EASY TO USE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The website is typically accessed through a web browser and provides a user-friendly interface for users to manage all their expenditure, from budgeting to categorizing expenses.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b="1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ell MT" panose="0202050306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FREE TO USE</a:t>
            </a:r>
            <a:r>
              <a:rPr lang="en-US" sz="2000" b="1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Bell MT" panose="02020503060305020303" pitchFamily="18" charset="0"/>
              </a:rPr>
              <a:t> : The Spendify webpage is completely free to use and can be used by anyone for any purpose (household / professional/ Business etc.)</a:t>
            </a:r>
            <a:endParaRPr lang="en-IN" sz="20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800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09A4EA-BABF-147F-9CF3-7730FDDA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0047CA-5D6D-C796-E1DA-5519FAD854BD}"/>
              </a:ext>
            </a:extLst>
          </p:cNvPr>
          <p:cNvSpPr txBox="1"/>
          <p:nvPr/>
        </p:nvSpPr>
        <p:spPr>
          <a:xfrm>
            <a:off x="3779675" y="266232"/>
            <a:ext cx="4630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Castellar" panose="020A0402060406010301" pitchFamily="18" charset="0"/>
              </a:rPr>
              <a:t>project highlights</a:t>
            </a:r>
            <a:endParaRPr lang="en-IN" sz="2800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F0A375-3496-D04A-0A45-BEF91CB02F41}"/>
              </a:ext>
            </a:extLst>
          </p:cNvPr>
          <p:cNvSpPr txBox="1"/>
          <p:nvPr/>
        </p:nvSpPr>
        <p:spPr>
          <a:xfrm>
            <a:off x="1418704" y="1792823"/>
            <a:ext cx="93529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Effortless Expense Tracking</a:t>
            </a: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: “Spendify" effortlessly tracks your daily expenses by manually entering transactions.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Garamond" panose="02020404030301010803" pitchFamily="18" charset="0"/>
            </a:endParaRPr>
          </a:p>
          <a:p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Garamond" panose="020204040303010108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Smart Budget Management</a:t>
            </a: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: “Spendify” can be utilized to set, monitor, and manage your budgets effectively.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Garamond" panose="020204040303010108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2">
                  <a:lumMod val="20000"/>
                  <a:lumOff val="80000"/>
                </a:schemeClr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Garamond" panose="020204040303010108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u="sng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Expense Categorization</a:t>
            </a:r>
            <a:r>
              <a:rPr lang="en-US" sz="2400" dirty="0"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Garamond" panose="02020404030301010803" pitchFamily="18" charset="0"/>
              </a:rPr>
              <a:t>: “Spendify" allows users to categorize expenses to gain insights into spending patterns.</a:t>
            </a:r>
          </a:p>
        </p:txBody>
      </p:sp>
    </p:spTree>
    <p:extLst>
      <p:ext uri="{BB962C8B-B14F-4D97-AF65-F5344CB8AC3E}">
        <p14:creationId xmlns:p14="http://schemas.microsoft.com/office/powerpoint/2010/main" val="506460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B15409-190F-154C-0C3F-7F6C21D53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 descr="A computer screen shot of a calculator and pencil&#10;&#10;Description automatically generated">
            <a:extLst>
              <a:ext uri="{FF2B5EF4-FFF2-40B4-BE49-F238E27FC236}">
                <a16:creationId xmlns:a16="http://schemas.microsoft.com/office/drawing/2014/main" id="{49ACB1DB-D78E-3DFB-319C-CE831E1417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71" t="13928" r="471" b="5033"/>
          <a:stretch/>
        </p:blipFill>
        <p:spPr>
          <a:xfrm>
            <a:off x="943897" y="1055663"/>
            <a:ext cx="10392698" cy="4737519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4180664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3EC67C-91C4-58C2-2976-D8D71778C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 descr="A computer screen with a hand holding a pen&#10;&#10;Description automatically generated">
            <a:extLst>
              <a:ext uri="{FF2B5EF4-FFF2-40B4-BE49-F238E27FC236}">
                <a16:creationId xmlns:a16="http://schemas.microsoft.com/office/drawing/2014/main" id="{016E9A5E-D6BF-3928-3B03-6B1787AC9B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98" b="5776"/>
          <a:stretch/>
        </p:blipFill>
        <p:spPr>
          <a:xfrm>
            <a:off x="855406" y="1019836"/>
            <a:ext cx="10540181" cy="474458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12969396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3093</TotalTime>
  <Words>580</Words>
  <Application>Microsoft Office PowerPoint</Application>
  <PresentationFormat>Widescreen</PresentationFormat>
  <Paragraphs>98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Wingdings</vt:lpstr>
      <vt:lpstr>Arial</vt:lpstr>
      <vt:lpstr>Californian FB</vt:lpstr>
      <vt:lpstr>Garamond</vt:lpstr>
      <vt:lpstr>Calibri</vt:lpstr>
      <vt:lpstr>Castellar</vt:lpstr>
      <vt:lpstr>Tw Cen MT</vt:lpstr>
      <vt:lpstr>Gill Sans Light</vt:lpstr>
      <vt:lpstr>Baskerville Old Face</vt:lpstr>
      <vt:lpstr>Centaur</vt:lpstr>
      <vt:lpstr>Calisto MT</vt:lpstr>
      <vt:lpstr>Bell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ABC</dc:creator>
  <cp:lastModifiedBy>Kushagra Juneja</cp:lastModifiedBy>
  <cp:revision>64</cp:revision>
  <dcterms:created xsi:type="dcterms:W3CDTF">2010-04-09T07:36:15Z</dcterms:created>
  <dcterms:modified xsi:type="dcterms:W3CDTF">2024-03-13T14:25:52Z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2023-05-01T20:26:35Z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9eaaca15-3488-4bed-94e4-03ecb2820107</vt:lpwstr>
  </property>
  <property fmtid="{D5CDD505-2E9C-101B-9397-08002B2CF9AE}" pid="7" name="MSIP_Label_defa4170-0d19-0005-0004-bc88714345d2_ActionId">
    <vt:lpwstr>9857d824-9a4b-4be8-81a1-d18d25a6c8ce</vt:lpwstr>
  </property>
  <property fmtid="{D5CDD505-2E9C-101B-9397-08002B2CF9AE}" pid="8" name="MSIP_Label_defa4170-0d19-0005-0004-bc88714345d2_ContentBits">
    <vt:lpwstr>0</vt:lpwstr>
  </property>
</Properties>
</file>

<file path=docProps/thumbnail.jpeg>
</file>